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6"/>
  </p:notesMasterIdLst>
  <p:sldIdLst>
    <p:sldId id="256" r:id="rId3"/>
    <p:sldId id="260" r:id="rId4"/>
    <p:sldId id="257" r:id="rId5"/>
    <p:sldId id="341" r:id="rId6"/>
    <p:sldId id="269" r:id="rId7"/>
    <p:sldId id="326" r:id="rId8"/>
    <p:sldId id="337" r:id="rId9"/>
    <p:sldId id="342" r:id="rId10"/>
    <p:sldId id="261" r:id="rId11"/>
    <p:sldId id="270" r:id="rId12"/>
    <p:sldId id="324" r:id="rId13"/>
    <p:sldId id="262" r:id="rId14"/>
    <p:sldId id="271" r:id="rId15"/>
    <p:sldId id="264" r:id="rId16"/>
    <p:sldId id="329" r:id="rId17"/>
    <p:sldId id="332" r:id="rId18"/>
    <p:sldId id="333" r:id="rId19"/>
    <p:sldId id="343" r:id="rId20"/>
    <p:sldId id="331" r:id="rId21"/>
    <p:sldId id="265" r:id="rId22"/>
    <p:sldId id="339" r:id="rId23"/>
    <p:sldId id="340" r:id="rId24"/>
    <p:sldId id="344" r:id="rId25"/>
  </p:sldIdLst>
  <p:sldSz cx="9144000" cy="5143500" type="screen16x9"/>
  <p:notesSz cx="6858000" cy="9144000"/>
  <p:embeddedFontLst>
    <p:embeddedFont>
      <p:font typeface="Aptos Narrow" panose="020B000402020202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44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637B46D-45BA-6D41-1F9F-07770EE8B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90C1796E-92F2-59BB-38B9-70AF47682A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3B11EE2-568C-E9C0-FEF1-D3FF213C93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288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1532B869-B407-47B4-A6E9-6A8A1861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8D84982-6703-D45C-3581-EA937EB9EC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0AEECB4-95DB-91D9-66C1-1BC8BC6FF9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04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3C0BD7A-14B2-F066-7562-541FBF34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9664A49-53A5-F06F-D6DC-11F4EF4604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2CDAD0E8-D38E-F8D8-145F-9C63EF24A7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767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60176FC-E8A0-4EE4-5A22-E6BC09DD3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CD0F702-2983-54CD-2AC0-D86AC30769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8E4308E-5AB9-1572-CE3B-16B5174366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639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9FCB9493-8415-0F6C-DB8C-2F831C486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68FF051-70F6-9693-9971-D0C087C3F0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82C94C9-18E2-BE72-1951-AD208276C9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977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C47ADE63-12F8-2C62-1048-0388DA14B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B6E51F5D-3314-C19E-C2F4-3CCD106FD4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61E3B948-1CA6-FEB0-874C-B99DBB2D27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660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0787977-EC83-8A33-B067-00ECCFFDC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F738286-9045-3541-D559-B2E84021E5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C313F7E1-65D4-306F-2259-E03EEA3379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465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AEB30FC-81A8-CCE7-53DE-2A0A9E48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97E1719-B7F2-24B9-C4BF-3F678F733F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8B322F1F-208C-234F-59B3-73250C56A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681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8588750-9B10-50C9-C01E-88CC92C2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F374D71-0B1F-E553-36C7-DAEB64DD9C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12609DC5-4F89-9E2E-471A-B680033AA3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378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2F625CC-2245-BFE9-F8CF-E13653501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283C020-B8A6-AEE0-A78C-5B5FE0F461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527485E-45DA-8C09-7A8A-6630CA073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0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36BA3DE-034D-CE43-7A70-6E0823886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A2470578-93B2-0F8C-B664-A35B7F824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0B64591-1312-E2E6-D6D1-544DB4DB84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606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D57414D-8073-769A-3283-7FA5F83B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2829F50-A240-9209-6C3E-D04A1AAABE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D953F0B3-7A2A-AA36-7AF3-44CDAF095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172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76BF4FE-DF44-B4ED-E329-7BCF748A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340C7731-7D80-C41A-748A-F3D9DC443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A5060517-4AFC-8087-3994-F6180D559C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3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EA5DA00-22A2-27D2-863D-3B0706E1C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10B3DFA-D11E-2771-36E2-78566372D0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0B07F4B-DC12-FF9E-09B4-BA4315BA36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9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E4E2336-A19F-2675-790C-AAD0FAED9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ED4C34F-4BCC-A0BB-6D22-C650F3BF6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CCC39EAA-5040-2646-D4BC-4DE9F410C9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04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FBFAD67-5762-6A4B-4B63-75BB60EC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262B307-10B0-D457-CD25-326A615326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B18BF5F8-911F-15B6-AC2A-D95E07D497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63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C4B163F-DBA9-DF22-0B5B-8AEE0D6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F68DB83E-62E8-981E-23C9-52B9013CF7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7887F64-B18C-044B-CFBF-FB0F70A26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33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35DCCE93-C88B-1F4C-5048-3D6FDB01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2BEB7D56-05FB-12DD-97B7-BBCC732DE1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1465846-6DCF-799D-3949-6AAA5C5343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94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146D98DE-6579-AEB6-51E7-944755A0D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C4A7C13D-8708-50FA-91D8-1EF79E3EF6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833B2401-6A4C-B690-20B3-BF7B511D81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009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274058C-CE48-F854-C132-EB2F7283D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F2EB547-9658-2440-7D23-AB8AA00624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A8B0D0E-43D5-01E4-7318-3DE980EB12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67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7066"/>
            <a:ext cx="9144000" cy="43643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477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8000" y="878433"/>
            <a:ext cx="171799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96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25" b="0" i="0">
                <a:solidFill>
                  <a:srgbClr val="6036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85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862716"/>
            <a:ext cx="4840605" cy="296235"/>
          </a:xfrm>
        </p:spPr>
        <p:txBody>
          <a:bodyPr lIns="0" tIns="0" rIns="0" bIns="0"/>
          <a:lstStyle>
            <a:lvl1pPr>
              <a:defRPr sz="1925" b="0" i="0">
                <a:solidFill>
                  <a:srgbClr val="6036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07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401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7673" y="1889480"/>
            <a:ext cx="4226327" cy="32540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20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7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862716"/>
            <a:ext cx="4840605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0" i="0">
                <a:solidFill>
                  <a:srgbClr val="6036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1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19881" y="873795"/>
            <a:ext cx="597151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Ética, Moral, Decoro, Abuso, 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082249" y="3550257"/>
            <a:ext cx="419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Adriana Turbay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82741A-CDB8-9282-FA63-F1D1556E391A}"/>
              </a:ext>
            </a:extLst>
          </p:cNvPr>
          <p:cNvSpPr txBox="1"/>
          <p:nvPr/>
        </p:nvSpPr>
        <p:spPr>
          <a:xfrm>
            <a:off x="2225352" y="1971585"/>
            <a:ext cx="4903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Assédio e Violência Funcional 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2DD79ED-470E-9885-4593-824334A3D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F9217ADA-E16D-AE32-E005-62A413B552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0F0C3647-F8DA-E13B-66B5-594FBE464E5B}"/>
              </a:ext>
            </a:extLst>
          </p:cNvPr>
          <p:cNvSpPr txBox="1"/>
          <p:nvPr/>
        </p:nvSpPr>
        <p:spPr>
          <a:xfrm>
            <a:off x="998640" y="1556102"/>
            <a:ext cx="4974141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“A vida é dura e barulhenta e, de repente, é brilhante e surpreendente.”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Mel Robbins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44795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8D40ABF-1C0B-B6B2-9FE7-FB2F1394E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626C372F-E283-34D0-609A-ADC94DD9FA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FAB5BC9-648B-9F29-CE97-98788C8E680E}"/>
              </a:ext>
            </a:extLst>
          </p:cNvPr>
          <p:cNvSpPr txBox="1"/>
          <p:nvPr/>
        </p:nvSpPr>
        <p:spPr>
          <a:xfrm>
            <a:off x="1646390" y="853264"/>
            <a:ext cx="497414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2. Práticas Abusivas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85D37A-0103-B144-147C-4ED17F439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56" y="1550048"/>
            <a:ext cx="2673220" cy="33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63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9A0B9BFD-DEB5-9A39-A662-78CB6D658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7AAA24A-58A9-2D5C-92BF-316C60DE2A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880454EF-59DD-EDFE-CE61-56181CEE98D7}"/>
              </a:ext>
            </a:extLst>
          </p:cNvPr>
          <p:cNvSpPr txBox="1"/>
          <p:nvPr/>
        </p:nvSpPr>
        <p:spPr>
          <a:xfrm>
            <a:off x="475269" y="366910"/>
            <a:ext cx="6634657" cy="354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ctr" rtl="0">
              <a:spcBef>
                <a:spcPts val="1100"/>
              </a:spcBef>
              <a:spcAft>
                <a:spcPts val="0"/>
              </a:spcAft>
              <a:buAutoNum type="alphaLcParenR"/>
            </a:pPr>
            <a:r>
              <a:rPr lang="pt-BR" sz="2000" b="1" dirty="0">
                <a:solidFill>
                  <a:schemeClr val="dk1"/>
                </a:solidFill>
                <a:highlight>
                  <a:srgbClr val="FFFFFF"/>
                </a:highlight>
              </a:rPr>
              <a:t>De Poder Ocorre:  quando alguém utiliza sua posição hierárquica para impor vontades, constranger ou prejudicar subordinados. Pode se manifestar por meio de ameaças, punições injustas ou sobrecarga de tarefas.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2000" b="1" dirty="0">
                <a:solidFill>
                  <a:schemeClr val="dk1"/>
                </a:solidFill>
                <a:highlight>
                  <a:srgbClr val="FFFFFF"/>
                </a:highlight>
              </a:rPr>
              <a:t>b) De Autoridade:  Caracteriza-se pelo uso indevido da autoridade institucional para obter vantagens pessoais, manipular decisões ou intimidar colegas e subordinados. Fere os princípios da ética e da equidade nas relações de trabalho.</a:t>
            </a:r>
          </a:p>
        </p:txBody>
      </p:sp>
    </p:spTree>
    <p:extLst>
      <p:ext uri="{BB962C8B-B14F-4D97-AF65-F5344CB8AC3E}">
        <p14:creationId xmlns:p14="http://schemas.microsoft.com/office/powerpoint/2010/main" val="275492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C99543F-75AD-4F45-DE74-33823536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0229356-9AF8-8008-5F5E-6A3AC9126F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ACE821DD-CF18-E1FB-D408-38D5E4100423}"/>
              </a:ext>
            </a:extLst>
          </p:cNvPr>
          <p:cNvSpPr txBox="1"/>
          <p:nvPr/>
        </p:nvSpPr>
        <p:spPr>
          <a:xfrm>
            <a:off x="1310487" y="769290"/>
            <a:ext cx="497414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3. Assédio</a:t>
            </a:r>
            <a:endParaRPr sz="32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E236D3F-4943-01CA-DF68-DCD27E94E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189" y="1446368"/>
            <a:ext cx="3286029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25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E717E97-43C1-00EF-0EA0-BE2803A02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4711052-30DF-6D88-632E-753431235C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0AE58366-AC23-04B9-2701-BA05EFAE226B}"/>
              </a:ext>
            </a:extLst>
          </p:cNvPr>
          <p:cNvSpPr txBox="1"/>
          <p:nvPr/>
        </p:nvSpPr>
        <p:spPr>
          <a:xfrm>
            <a:off x="335309" y="531845"/>
            <a:ext cx="6326748" cy="370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ctr" rtl="0">
              <a:spcBef>
                <a:spcPts val="1100"/>
              </a:spcBef>
              <a:spcAft>
                <a:spcPts val="0"/>
              </a:spcAft>
              <a:buAutoNum type="alphaLcParenR"/>
            </a:pPr>
            <a:r>
              <a:rPr lang="pt-BR" sz="1600" b="1" dirty="0">
                <a:solidFill>
                  <a:schemeClr val="dk1"/>
                </a:solidFill>
                <a:highlight>
                  <a:srgbClr val="FFFFFF"/>
                </a:highlight>
              </a:rPr>
              <a:t>Institucional: </a:t>
            </a:r>
            <a:r>
              <a:rPr lang="pt-BR" sz="1600" dirty="0">
                <a:solidFill>
                  <a:schemeClr val="dk1"/>
                </a:solidFill>
                <a:highlight>
                  <a:srgbClr val="FFFFFF"/>
                </a:highlight>
              </a:rPr>
              <a:t>Prática sistemática de desrespeito ou perseguição promovida ou tolerada pela própria instituição, criando um ambiente hostil e opressor.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dk1"/>
                </a:solidFill>
                <a:highlight>
                  <a:srgbClr val="FFFFFF"/>
                </a:highlight>
              </a:rPr>
              <a:t>b) Moral: </a:t>
            </a:r>
            <a:r>
              <a:rPr lang="pt-BR" sz="1600" dirty="0">
                <a:solidFill>
                  <a:schemeClr val="dk1"/>
                </a:solidFill>
                <a:highlight>
                  <a:srgbClr val="FFFFFF"/>
                </a:highlight>
              </a:rPr>
              <a:t>Conduta repetitiva que visa humilhar, desestabilizar emocionalmente ou desqualificar um indivíduo no ambiente de trabalho. Pode ocorrer de forma direta ou velada.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dk1"/>
                </a:solidFill>
                <a:highlight>
                  <a:srgbClr val="FFFFFF"/>
                </a:highlight>
              </a:rPr>
              <a:t>c) Moral Coletivo: </a:t>
            </a:r>
            <a:r>
              <a:rPr lang="pt-BR" sz="1600" dirty="0">
                <a:solidFill>
                  <a:schemeClr val="dk1"/>
                </a:solidFill>
                <a:highlight>
                  <a:srgbClr val="FFFFFF"/>
                </a:highlight>
              </a:rPr>
              <a:t>Quando o assédio é direcionado a um grupo de pessoas, afetando o clima organizacional e comprometendo o bem-estar coletivo.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600" b="1" dirty="0">
                <a:solidFill>
                  <a:schemeClr val="dk1"/>
                </a:solidFill>
                <a:highlight>
                  <a:srgbClr val="FFFFFF"/>
                </a:highlight>
              </a:rPr>
              <a:t>d) Ideológico: </a:t>
            </a:r>
            <a:r>
              <a:rPr lang="pt-BR" sz="1600" dirty="0">
                <a:solidFill>
                  <a:schemeClr val="dk1"/>
                </a:solidFill>
                <a:highlight>
                  <a:srgbClr val="FFFFFF"/>
                </a:highlight>
              </a:rPr>
              <a:t>Discriminação ou perseguição baseada em crenças, opiniões políticas, religiosas ou filosóficas, violando o direito à liberdade de pensamento.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37823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F92410D-B14A-FE89-1535-7EA7EB9C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CFAF8A5-5806-3354-B4A4-F8B42A41F0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4DD8B0-BD13-7221-CCCB-7BECCE7A30A9}"/>
              </a:ext>
            </a:extLst>
          </p:cNvPr>
          <p:cNvSpPr txBox="1"/>
          <p:nvPr/>
        </p:nvSpPr>
        <p:spPr>
          <a:xfrm>
            <a:off x="676470" y="685915"/>
            <a:ext cx="564035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e) Sexual : </a:t>
            </a:r>
            <a:r>
              <a:rPr lang="pt-BR" dirty="0"/>
              <a:t>Ato de natureza sexual não consentido, que pode ocorrer por meio de palavras, gestos, convites ou contatos físicos. Fere a dignidade e a liberdade da vítima.  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f) Racial: </a:t>
            </a:r>
            <a:r>
              <a:rPr lang="pt-BR" dirty="0"/>
              <a:t>Discriminação ou tratamento desigual em razão da cor, etnia ou origem, reforçando estigmas e desigualdades históricas.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g) </a:t>
            </a:r>
            <a:r>
              <a:rPr lang="pt-BR" b="1" dirty="0" err="1"/>
              <a:t>Stalking</a:t>
            </a:r>
            <a:r>
              <a:rPr lang="pt-BR" b="1" dirty="0"/>
              <a:t>: </a:t>
            </a:r>
            <a:r>
              <a:rPr lang="pt-BR" dirty="0"/>
              <a:t>Perseguição reiterada que invade a privacidade e causa medo ou constrangimento à vítima, podendo ocorrer presencialmente ou por meios digitais.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h) Bullying: </a:t>
            </a:r>
            <a:r>
              <a:rPr lang="pt-BR" dirty="0"/>
              <a:t>Agressões verbais, físicas ou psicológicas repetitivas, geralmente entre colegas, que visam intimidar, excluir ou ridicularizar alguém.</a:t>
            </a:r>
          </a:p>
        </p:txBody>
      </p:sp>
    </p:spTree>
    <p:extLst>
      <p:ext uri="{BB962C8B-B14F-4D97-AF65-F5344CB8AC3E}">
        <p14:creationId xmlns:p14="http://schemas.microsoft.com/office/powerpoint/2010/main" val="3181153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97F70CE-A577-59B9-A378-A4A7691B1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AC062A8-AE02-82BA-C893-E1E8625CDE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51AE56-2F02-9CAE-898E-EE899F266F88}"/>
              </a:ext>
            </a:extLst>
          </p:cNvPr>
          <p:cNvSpPr txBox="1"/>
          <p:nvPr/>
        </p:nvSpPr>
        <p:spPr>
          <a:xfrm>
            <a:off x="1730829" y="583624"/>
            <a:ext cx="4637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D56305"/>
                </a:solidFill>
              </a:rPr>
              <a:t>4. Violências Laborais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14EA63-5066-4546-DCC7-EE2B874D2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572" y="1302787"/>
            <a:ext cx="3644770" cy="36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5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A2189B0-EA5C-84A5-DD70-6AEDDCB2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DC77A27-0895-04DE-9861-93D3134ECB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18D26A27-BF67-6852-679D-DD8735E959BB}"/>
              </a:ext>
            </a:extLst>
          </p:cNvPr>
          <p:cNvSpPr txBox="1"/>
          <p:nvPr/>
        </p:nvSpPr>
        <p:spPr>
          <a:xfrm>
            <a:off x="210042" y="865762"/>
            <a:ext cx="6025387" cy="337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ctr" rtl="0">
              <a:spcBef>
                <a:spcPts val="1100"/>
              </a:spcBef>
              <a:spcAft>
                <a:spcPts val="0"/>
              </a:spcAft>
              <a:buAutoNum type="alphaLcParenR"/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Física: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 Agressões corporais ou ameaças que colocam em risco a integridade física do trabalhador.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b) Psicológica: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Ações que causam sofrimento emocional, ansiedade, medo ou insegurança, comprometendo a saúde mental.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c) Moral: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Ofensas, humilhações e difamações que atingem a honra e a reputação do </a:t>
            </a:r>
            <a:r>
              <a:rPr lang="pt-BR" sz="1800" dirty="0" err="1">
                <a:solidFill>
                  <a:schemeClr val="dk1"/>
                </a:solidFill>
                <a:highlight>
                  <a:srgbClr val="FFFFFF"/>
                </a:highlight>
              </a:rPr>
              <a:t>indivíduo.d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) </a:t>
            </a:r>
            <a:r>
              <a:rPr lang="pt-BR" sz="1800" dirty="0" err="1">
                <a:solidFill>
                  <a:schemeClr val="dk1"/>
                </a:solidFill>
                <a:highlight>
                  <a:srgbClr val="FFFFFF"/>
                </a:highlight>
              </a:rPr>
              <a:t>SexualQualquer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 forma de coerção, chantagem ou constrangimento de natureza sexual no ambiente de trabalho.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7185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17B8883-9B90-BC23-AD14-DAD72C929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972F573D-4ED1-47AE-2B69-5B13F1A2D1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355479E4-315A-2B5A-9E79-826EF1F993F5}"/>
              </a:ext>
            </a:extLst>
          </p:cNvPr>
          <p:cNvSpPr txBox="1"/>
          <p:nvPr/>
        </p:nvSpPr>
        <p:spPr>
          <a:xfrm>
            <a:off x="415316" y="875093"/>
            <a:ext cx="6025387" cy="282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e) Patrimonial: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Danos, retenção ou destruição de bens, documentos ou instrumentos de trabalho pertencentes ao trabalhador.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f) Social: 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Exclusão, isolamento ou discriminação que impedem a plena participação do indivíduo no ambiente laboral.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g) Política: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Perseguição ou retaliação em razão de posicionamentos políticos, ideológicos ou sindicais.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7063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AFC1DE8-FB4E-1E0F-EA7B-B10B1718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F527FC81-17FC-370F-2DA1-C35F6CAC3F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66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F36DA8A-85CC-4DB3-D918-DD393DA19963}"/>
              </a:ext>
            </a:extLst>
          </p:cNvPr>
          <p:cNvSpPr txBox="1"/>
          <p:nvPr/>
        </p:nvSpPr>
        <p:spPr>
          <a:xfrm>
            <a:off x="1324020" y="879299"/>
            <a:ext cx="497414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Considerações Finais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C65B78-0636-1603-5624-23DFF7F0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838" y="1493009"/>
            <a:ext cx="3333250" cy="33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329" y="856001"/>
            <a:ext cx="3050223" cy="3781425"/>
          </a:xfrm>
          <a:custGeom>
            <a:avLst/>
            <a:gdLst/>
            <a:ahLst/>
            <a:cxnLst/>
            <a:rect l="l" t="t" r="r" b="b"/>
            <a:pathLst>
              <a:path w="6100445" h="7562850">
                <a:moveTo>
                  <a:pt x="6099869" y="271174"/>
                </a:moveTo>
                <a:lnTo>
                  <a:pt x="6099869" y="7291259"/>
                </a:lnTo>
                <a:lnTo>
                  <a:pt x="6095001" y="7340468"/>
                </a:lnTo>
                <a:lnTo>
                  <a:pt x="6079331" y="7392034"/>
                </a:lnTo>
                <a:lnTo>
                  <a:pt x="6053948" y="7439577"/>
                </a:lnTo>
                <a:lnTo>
                  <a:pt x="6019453" y="7481648"/>
                </a:lnTo>
                <a:lnTo>
                  <a:pt x="5977382" y="7516143"/>
                </a:lnTo>
                <a:lnTo>
                  <a:pt x="5929839" y="7541526"/>
                </a:lnTo>
                <a:lnTo>
                  <a:pt x="5878273" y="7557196"/>
                </a:lnTo>
                <a:lnTo>
                  <a:pt x="5824132" y="7562552"/>
                </a:lnTo>
                <a:lnTo>
                  <a:pt x="276225" y="7562552"/>
                </a:lnTo>
                <a:lnTo>
                  <a:pt x="222084" y="7557196"/>
                </a:lnTo>
                <a:lnTo>
                  <a:pt x="170518" y="7541526"/>
                </a:lnTo>
                <a:lnTo>
                  <a:pt x="122975" y="7516143"/>
                </a:lnTo>
                <a:lnTo>
                  <a:pt x="80904" y="7481648"/>
                </a:lnTo>
                <a:lnTo>
                  <a:pt x="46409" y="7439577"/>
                </a:lnTo>
                <a:lnTo>
                  <a:pt x="21026" y="7392034"/>
                </a:lnTo>
                <a:lnTo>
                  <a:pt x="5356" y="7340468"/>
                </a:lnTo>
                <a:lnTo>
                  <a:pt x="0" y="7286327"/>
                </a:lnTo>
                <a:lnTo>
                  <a:pt x="0" y="276106"/>
                </a:lnTo>
                <a:lnTo>
                  <a:pt x="5356" y="221965"/>
                </a:lnTo>
                <a:lnTo>
                  <a:pt x="21026" y="170399"/>
                </a:lnTo>
                <a:lnTo>
                  <a:pt x="46409" y="122856"/>
                </a:lnTo>
                <a:lnTo>
                  <a:pt x="80904" y="80785"/>
                </a:lnTo>
                <a:lnTo>
                  <a:pt x="122975" y="46290"/>
                </a:lnTo>
                <a:lnTo>
                  <a:pt x="170518" y="20907"/>
                </a:lnTo>
                <a:lnTo>
                  <a:pt x="222084" y="5237"/>
                </a:lnTo>
                <a:lnTo>
                  <a:pt x="276225" y="0"/>
                </a:lnTo>
                <a:lnTo>
                  <a:pt x="5824132" y="0"/>
                </a:lnTo>
                <a:lnTo>
                  <a:pt x="5878273" y="5237"/>
                </a:lnTo>
                <a:lnTo>
                  <a:pt x="5929839" y="20907"/>
                </a:lnTo>
                <a:lnTo>
                  <a:pt x="5977382" y="46290"/>
                </a:lnTo>
                <a:lnTo>
                  <a:pt x="6019453" y="80785"/>
                </a:lnTo>
                <a:lnTo>
                  <a:pt x="6053948" y="122856"/>
                </a:lnTo>
                <a:lnTo>
                  <a:pt x="6079331" y="170399"/>
                </a:lnTo>
                <a:lnTo>
                  <a:pt x="6095001" y="221965"/>
                </a:lnTo>
                <a:lnTo>
                  <a:pt x="6099869" y="271174"/>
                </a:lnTo>
                <a:close/>
              </a:path>
            </a:pathLst>
          </a:custGeom>
          <a:solidFill>
            <a:srgbClr val="C2BAB1"/>
          </a:solidFill>
        </p:spPr>
        <p:txBody>
          <a:bodyPr wrap="square" lIns="0" tIns="0" rIns="0" bIns="0" rtlCol="0"/>
          <a:lstStyle/>
          <a:p>
            <a:pPr defTabSz="457200">
              <a:buClrTx/>
            </a:pPr>
            <a:endParaRPr sz="90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7477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7069"/>
            <a:ext cx="9144000" cy="4364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350" y="1027663"/>
            <a:ext cx="2624137" cy="34194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6246" y="4005784"/>
            <a:ext cx="2726139" cy="10104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58296" y="1689280"/>
            <a:ext cx="5063173" cy="215719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Supervisão em Gestão Municipal.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Espec. no tema “Políticas de Atendimento à Criança e ao Adolescente em Situação de Risco: Ênfase em Educação e Cidadania”; 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Espec. no tema: “Enfrentamento à Violência Contra Crianças; Especialista em Magistério Superior. 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Espec. em: Psicologia Jurídica.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 Espec. em Filosofia. 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Especialista em Autismo. Especialista em Neurociência.</a:t>
            </a:r>
            <a:endParaRPr sz="1325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58296" y="793293"/>
            <a:ext cx="4685604" cy="736677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algn="ctr">
              <a:lnSpc>
                <a:spcPct val="116100"/>
              </a:lnSpc>
              <a:spcBef>
                <a:spcPts val="48"/>
              </a:spcBef>
            </a:pPr>
            <a:r>
              <a:rPr lang="pt-BR" sz="2100" spc="-260" dirty="0">
                <a:latin typeface="Aptos Narrow" panose="020B0004020202020204" pitchFamily="34" charset="0"/>
              </a:rPr>
              <a:t>Adriana  Turbay  é  Assistente Social,  Psicóloga,   Psicanalista,  Psicóloga  Jurídica , Professora   e   Consultora</a:t>
            </a:r>
            <a:endParaRPr sz="2100" dirty="0">
              <a:latin typeface="Aptos Narrow" panose="020B00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F573245-E46C-A2A2-CF3E-18CF5A23C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9F1204F-03DE-7F76-8456-C50AAC67C3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76554212-3BA3-93BF-F247-2FD7931B7C65}"/>
              </a:ext>
            </a:extLst>
          </p:cNvPr>
          <p:cNvSpPr txBox="1"/>
          <p:nvPr/>
        </p:nvSpPr>
        <p:spPr>
          <a:xfrm>
            <a:off x="409955" y="1038279"/>
            <a:ext cx="5862598" cy="310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 promoção de um ambiente de trabalho ético, seguro e respeitoso é responsabilidade coletiva. 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 conscientização sobre práticas abusivas, assédio e violências laborais é essencial para prevenir danos, fortalecer vínculos e garantir a dignidade de todos os profissionais. 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Instituições comprometidas com a ética e o respeito constroem relações mais humanas, produtivas e sustentáveis.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3083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7ABE3DC-F0C8-BE2E-C71B-5FE0485B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D81EC0AC-B856-D596-8E36-F621A2E4E3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72E73CC-EE16-68A1-7344-BE444D217A34}"/>
              </a:ext>
            </a:extLst>
          </p:cNvPr>
          <p:cNvSpPr txBox="1"/>
          <p:nvPr/>
        </p:nvSpPr>
        <p:spPr>
          <a:xfrm>
            <a:off x="1613270" y="463756"/>
            <a:ext cx="4974141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Perceba-se 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Amplie-se !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962068-1AAE-1564-D6AD-52BB0568E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94" y="1811543"/>
            <a:ext cx="2795685" cy="27956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915E37-505A-562D-4306-8C6A080E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339" y="1789383"/>
            <a:ext cx="2795685" cy="27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16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ECEB122E-90A7-0E24-7EFD-50ED5CDD4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114F6762-4B05-B36B-06F4-5D39B5F16F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BE1B939-781D-48F6-43ED-808828EC8BB2}"/>
              </a:ext>
            </a:extLst>
          </p:cNvPr>
          <p:cNvSpPr txBox="1"/>
          <p:nvPr/>
        </p:nvSpPr>
        <p:spPr>
          <a:xfrm>
            <a:off x="3219061" y="348650"/>
            <a:ext cx="3816221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Invista em equilíbrio, saúde e qualidade de vida — porque sucesso também é se sentir bem.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 verdadeiro retorno vem quando você cuida de si mesmo.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Transforme seu dia a dia com escolhas que valorizam seu bem-estar, consequentemente transformará o dia do outro.</a:t>
            </a:r>
            <a:endParaRPr sz="1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F71F85-BC93-D2FB-5A81-F9DAEDD45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5" y="2091724"/>
            <a:ext cx="2750781" cy="275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77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7AB74C8-91BD-811C-EF43-91760385F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7DEF281-9690-61C6-CDC7-82F0A5D2D9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1D1EFB33-A474-63EF-704F-E4F39C43D847}"/>
              </a:ext>
            </a:extLst>
          </p:cNvPr>
          <p:cNvSpPr txBox="1"/>
          <p:nvPr/>
        </p:nvSpPr>
        <p:spPr>
          <a:xfrm>
            <a:off x="3247053" y="749866"/>
            <a:ext cx="381622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Obrigada !!!!!!</a:t>
            </a:r>
            <a:endParaRPr sz="32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1FF3B7-2311-78C2-D87E-611FFA11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091" y="1426944"/>
            <a:ext cx="3371323" cy="33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4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679500" y="0"/>
            <a:ext cx="7120648" cy="493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chemeClr val="dk1"/>
                </a:solidFill>
                <a:highlight>
                  <a:srgbClr val="FFFFFF"/>
                </a:highlight>
              </a:rPr>
              <a:t>1 Institutos comportamentais</a:t>
            </a: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: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a) Ética Funcional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b) Moralidade Administrativa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c) Decoro Profissional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2 Práticas abusivas: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a) De Poder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b) De Autoridade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chemeClr val="dk1"/>
                </a:solidFill>
                <a:highlight>
                  <a:srgbClr val="FFFFFF"/>
                </a:highlight>
              </a:rPr>
              <a:t>3 Assédio: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a) Institucional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b) Moral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c) Moral Coletivo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d) Ideológico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e) Sexual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f) Racial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g) </a:t>
            </a:r>
            <a:r>
              <a:rPr lang="pt-BR" sz="900" dirty="0" err="1">
                <a:solidFill>
                  <a:schemeClr val="dk1"/>
                </a:solidFill>
                <a:highlight>
                  <a:srgbClr val="FFFFFF"/>
                </a:highlight>
              </a:rPr>
              <a:t>Stalking</a:t>
            </a:r>
            <a:endParaRPr lang="pt-BR" sz="9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h) Bullying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endParaRPr lang="pt-BR" sz="9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07A1A96-6819-B018-8AA7-4A0DC2F9E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97977814-3C90-9B14-7493-06793FB996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0C359EC3-A02B-32B6-3CD8-EC5D8B45E6D9}"/>
              </a:ext>
            </a:extLst>
          </p:cNvPr>
          <p:cNvSpPr txBox="1"/>
          <p:nvPr/>
        </p:nvSpPr>
        <p:spPr>
          <a:xfrm>
            <a:off x="1632847" y="643812"/>
            <a:ext cx="7120648" cy="270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chemeClr val="dk1"/>
                </a:solidFill>
                <a:highlight>
                  <a:srgbClr val="FFFFFF"/>
                </a:highlight>
              </a:rPr>
              <a:t>4 Violências laborais</a:t>
            </a: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: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endParaRPr lang="pt-BR" sz="9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a) Física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b) Psicológica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c) Moral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d) Sexual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e) Patrimonial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f) Social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g) Política</a:t>
            </a:r>
          </a:p>
        </p:txBody>
      </p:sp>
    </p:spTree>
    <p:extLst>
      <p:ext uri="{BB962C8B-B14F-4D97-AF65-F5344CB8AC3E}">
        <p14:creationId xmlns:p14="http://schemas.microsoft.com/office/powerpoint/2010/main" val="177234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EA27100-1EEB-36C5-42AE-4E79D839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261A7D6-8127-4F41-3709-26125761E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71812288-B18E-AC4B-6A57-7966D4DF9C20}"/>
              </a:ext>
            </a:extLst>
          </p:cNvPr>
          <p:cNvSpPr txBox="1"/>
          <p:nvPr/>
        </p:nvSpPr>
        <p:spPr>
          <a:xfrm>
            <a:off x="677629" y="643425"/>
            <a:ext cx="3505265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Será que eu sei do que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estou falando?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3251AD-BE35-A4C1-C2E5-5C912B25D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983" y="1386702"/>
            <a:ext cx="24860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164D46C-4ABC-D184-AAF6-F2DE04E05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2DC7825-FF32-076B-3DEB-22CB15DBBF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EB2908BF-EB7F-B798-DC2D-558C24539ADC}"/>
              </a:ext>
            </a:extLst>
          </p:cNvPr>
          <p:cNvSpPr txBox="1"/>
          <p:nvPr/>
        </p:nvSpPr>
        <p:spPr>
          <a:xfrm>
            <a:off x="1027824" y="1094437"/>
            <a:ext cx="5363248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“Comece antes de estar pronto. Não se prepare, comece.”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Mel Robbins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3122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EAEF887B-46D9-4298-2F07-CA142037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79B5C436-45F0-C359-65D7-768676305F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A89F9116-5B95-AB99-9C0E-617DD56D13E2}"/>
              </a:ext>
            </a:extLst>
          </p:cNvPr>
          <p:cNvSpPr txBox="1"/>
          <p:nvPr/>
        </p:nvSpPr>
        <p:spPr>
          <a:xfrm>
            <a:off x="1158056" y="1229070"/>
            <a:ext cx="5363248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ética, moral e decoro são pilares fundamentais para um ambiente de trabalho saudável. Esta apresentação tem como objetivo conscientizar sobre práticas abusivas e violências funcionais, promovendo a prevenção e o respeito nas relações profissionais.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8503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140DEA55-0734-BF38-0FED-2A10BCD1C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AAD88FB-84F1-E5DC-E288-067DA3EDFE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2653B4C8-1510-8CA0-DE39-BB5A92E62E67}"/>
              </a:ext>
            </a:extLst>
          </p:cNvPr>
          <p:cNvSpPr txBox="1"/>
          <p:nvPr/>
        </p:nvSpPr>
        <p:spPr>
          <a:xfrm>
            <a:off x="1225172" y="398013"/>
            <a:ext cx="581191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1. Institutos Comportamentais</a:t>
            </a:r>
            <a:endParaRPr sz="28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BA79EB-FAA0-213A-49FF-E7486EF78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63" y="1013536"/>
            <a:ext cx="3784730" cy="3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5D0E851-7F6C-68FA-B2AE-CF5E1FE60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9272FC3-6A16-AC71-E451-2134BE0524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F7D823F0-DE7D-5EC9-A1F4-9B2AB95220DB}"/>
              </a:ext>
            </a:extLst>
          </p:cNvPr>
          <p:cNvSpPr txBox="1"/>
          <p:nvPr/>
        </p:nvSpPr>
        <p:spPr>
          <a:xfrm>
            <a:off x="392879" y="2030591"/>
            <a:ext cx="7343985" cy="1082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20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2000" b="1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7C0BDF-C442-1BAF-C197-453B98BDDC5A}"/>
              </a:ext>
            </a:extLst>
          </p:cNvPr>
          <p:cNvSpPr txBox="1"/>
          <p:nvPr/>
        </p:nvSpPr>
        <p:spPr>
          <a:xfrm>
            <a:off x="965719" y="553630"/>
            <a:ext cx="55750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lphaLcParenR"/>
            </a:pPr>
            <a:r>
              <a:rPr lang="pt-BR" b="1" dirty="0"/>
              <a:t>Ética Funcional: </a:t>
            </a:r>
            <a:r>
              <a:rPr lang="pt-BR" dirty="0"/>
              <a:t>Conjunto de princípios que orientam o comportamento profissional, garantindo que as ações estejam alinhadas aos valores institucionais e ao bem comum. A ética funcional envolve responsabilidade, transparência, respeito e compromisso com o interesse público.</a:t>
            </a:r>
          </a:p>
          <a:p>
            <a:pPr marL="342900" indent="-342900" algn="ctr">
              <a:buAutoNum type="alphaLcParenR"/>
            </a:pPr>
            <a:endParaRPr lang="pt-BR" dirty="0"/>
          </a:p>
          <a:p>
            <a:pPr algn="ctr"/>
            <a:r>
              <a:rPr lang="pt-BR" b="1" dirty="0"/>
              <a:t>b) Moralidade Administrativa: </a:t>
            </a:r>
            <a:r>
              <a:rPr lang="pt-BR" dirty="0"/>
              <a:t>Refere-se à observância de padrões morais e legais na administração pública e privada. Exige que as decisões e condutas sejam pautadas pela honestidade, justiça e integridade, evitando favorecimentos, corrupção ou qualquer prática que comprometa a confiança institucional.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c) Decoro Profissional: </a:t>
            </a:r>
            <a:r>
              <a:rPr lang="pt-BR" dirty="0"/>
              <a:t>Relaciona-se à postura e à conduta adequadas no exercício da função. O decoro profissional implica agir com respeito, discrição e urbanidade, preservando a imagem da instituição e o ambiente de trabalho saudável.</a:t>
            </a:r>
          </a:p>
        </p:txBody>
      </p:sp>
    </p:spTree>
    <p:extLst>
      <p:ext uri="{BB962C8B-B14F-4D97-AF65-F5344CB8AC3E}">
        <p14:creationId xmlns:p14="http://schemas.microsoft.com/office/powerpoint/2010/main" val="32673620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938</Words>
  <Application>Microsoft Office PowerPoint</Application>
  <PresentationFormat>Apresentação na tela (16:9)</PresentationFormat>
  <Paragraphs>86</Paragraphs>
  <Slides>23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Montserrat</vt:lpstr>
      <vt:lpstr>Tahoma</vt:lpstr>
      <vt:lpstr>Arial</vt:lpstr>
      <vt:lpstr>Trebuchet MS</vt:lpstr>
      <vt:lpstr>Aptos Narrow</vt:lpstr>
      <vt:lpstr>Simple Light</vt:lpstr>
      <vt:lpstr>Office Theme</vt:lpstr>
      <vt:lpstr>Apresentação do PowerPoint</vt:lpstr>
      <vt:lpstr>Adriana  Turbay  é  Assistente Social,  Psicóloga,   Psicanalista,  Psicóloga  Jurídica , Professora   e   Consultora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Adriana Turbay</cp:lastModifiedBy>
  <cp:revision>19</cp:revision>
  <dcterms:modified xsi:type="dcterms:W3CDTF">2026-05-18T18:11:52Z</dcterms:modified>
</cp:coreProperties>
</file>